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7"/>
  </p:notesMasterIdLst>
  <p:sldIdLst>
    <p:sldId id="256" r:id="rId2"/>
    <p:sldId id="310" r:id="rId3"/>
    <p:sldId id="317" r:id="rId4"/>
    <p:sldId id="318" r:id="rId5"/>
    <p:sldId id="319" r:id="rId6"/>
    <p:sldId id="363" r:id="rId7"/>
    <p:sldId id="320" r:id="rId8"/>
    <p:sldId id="321" r:id="rId9"/>
    <p:sldId id="322" r:id="rId10"/>
    <p:sldId id="325" r:id="rId11"/>
    <p:sldId id="326" r:id="rId12"/>
    <p:sldId id="327" r:id="rId13"/>
    <p:sldId id="328" r:id="rId14"/>
    <p:sldId id="329" r:id="rId15"/>
    <p:sldId id="33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RMAP Officeuser  19" initials="SO1" lastIdx="3" clrIdx="0">
    <p:extLst>
      <p:ext uri="{19B8F6BF-5375-455C-9EA6-DF929625EA0E}">
        <p15:presenceInfo xmlns:p15="http://schemas.microsoft.com/office/powerpoint/2012/main" userId="SRMAP Officeuser  19"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3" d="100"/>
          <a:sy n="73" d="100"/>
        </p:scale>
        <p:origin x="97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0F559-9ED8-4E12-9659-FA9D4642C628}" type="datetimeFigureOut">
              <a:rPr lang="en-GB" smtClean="0"/>
              <a:t>05/01/2023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3CD154-AA93-43BE-AB74-4456FFF9D66B}" type="slidenum">
              <a:rPr lang="en-GB" smtClean="0"/>
              <a:t>‹#›</a:t>
            </a:fld>
            <a:endParaRPr lang="en-GB"/>
          </a:p>
        </p:txBody>
      </p:sp>
    </p:spTree>
    <p:extLst>
      <p:ext uri="{BB962C8B-B14F-4D97-AF65-F5344CB8AC3E}">
        <p14:creationId xmlns:p14="http://schemas.microsoft.com/office/powerpoint/2010/main" val="4127521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59292B9-38A1-47AF-A6AD-B0F155445193}" type="datetimeFigureOut">
              <a:rPr lang="en-GB" smtClean="0"/>
              <a:t>05/01/2023</a:t>
            </a:fld>
            <a:endParaRPr lang="en-GB"/>
          </a:p>
        </p:txBody>
      </p:sp>
      <p:sp>
        <p:nvSpPr>
          <p:cNvPr id="5" name="Footer Placeholder 4"/>
          <p:cNvSpPr>
            <a:spLocks noGrp="1"/>
          </p:cNvSpPr>
          <p:nvPr>
            <p:ph type="ftr" sz="quarter" idx="11"/>
          </p:nvPr>
        </p:nvSpPr>
        <p:spPr/>
        <p:txBody>
          <a:bodyPr/>
          <a:lstStyle/>
          <a:p>
            <a:endParaRPr lang="en-GB"/>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474249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9292B9-38A1-47AF-A6AD-B0F155445193}" type="datetimeFigureOut">
              <a:rPr lang="en-GB" smtClean="0"/>
              <a:t>05/01/2023</a:t>
            </a:fld>
            <a:endParaRPr lang="en-GB"/>
          </a:p>
        </p:txBody>
      </p:sp>
      <p:sp>
        <p:nvSpPr>
          <p:cNvPr id="5" name="Footer Placeholder 4"/>
          <p:cNvSpPr>
            <a:spLocks noGrp="1"/>
          </p:cNvSpPr>
          <p:nvPr>
            <p:ph type="ftr" sz="quarter" idx="11"/>
          </p:nvPr>
        </p:nvSpPr>
        <p:spPr/>
        <p:txBody>
          <a:bodyPr/>
          <a:lstStyle/>
          <a:p>
            <a:endParaRPr lang="en-GB"/>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7154761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9292B9-38A1-47AF-A6AD-B0F155445193}" type="datetimeFigureOut">
              <a:rPr lang="en-GB" smtClean="0"/>
              <a:t>05/01/2023</a:t>
            </a:fld>
            <a:endParaRPr lang="en-GB"/>
          </a:p>
        </p:txBody>
      </p:sp>
      <p:sp>
        <p:nvSpPr>
          <p:cNvPr id="5" name="Footer Placeholder 4"/>
          <p:cNvSpPr>
            <a:spLocks noGrp="1"/>
          </p:cNvSpPr>
          <p:nvPr>
            <p:ph type="ftr" sz="quarter" idx="11"/>
          </p:nvPr>
        </p:nvSpPr>
        <p:spPr/>
        <p:txBody>
          <a:bodyPr/>
          <a:lstStyle/>
          <a:p>
            <a:endParaRPr lang="en-GB"/>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3584AF7-30CB-4F1D-A697-29F0B8662CBE}" type="slidenum">
              <a:rPr lang="en-GB" smtClean="0"/>
              <a:t>‹#›</a:t>
            </a:fld>
            <a:endParaRPr lang="en-GB"/>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5823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59292B9-38A1-47AF-A6AD-B0F155445193}" type="datetimeFigureOut">
              <a:rPr lang="en-GB" smtClean="0"/>
              <a:t>05/01/2023</a:t>
            </a:fld>
            <a:endParaRPr lang="en-GB"/>
          </a:p>
        </p:txBody>
      </p:sp>
      <p:sp>
        <p:nvSpPr>
          <p:cNvPr id="6" name="Footer Placeholder 5"/>
          <p:cNvSpPr>
            <a:spLocks noGrp="1"/>
          </p:cNvSpPr>
          <p:nvPr>
            <p:ph type="ftr" sz="quarter" idx="11"/>
          </p:nvPr>
        </p:nvSpPr>
        <p:spPr/>
        <p:txBody>
          <a:bodyPr/>
          <a:lstStyle/>
          <a:p>
            <a:endParaRPr lang="en-GB"/>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30011866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59292B9-38A1-47AF-A6AD-B0F155445193}" type="datetimeFigureOut">
              <a:rPr lang="en-GB" smtClean="0"/>
              <a:t>05/01/2023</a:t>
            </a:fld>
            <a:endParaRPr lang="en-GB"/>
          </a:p>
        </p:txBody>
      </p:sp>
      <p:sp>
        <p:nvSpPr>
          <p:cNvPr id="6" name="Footer Placeholder 5"/>
          <p:cNvSpPr>
            <a:spLocks noGrp="1"/>
          </p:cNvSpPr>
          <p:nvPr>
            <p:ph type="ftr" sz="quarter" idx="11"/>
          </p:nvPr>
        </p:nvSpPr>
        <p:spPr/>
        <p:txBody>
          <a:bodyPr/>
          <a:lstStyle/>
          <a:p>
            <a:endParaRPr lang="en-GB"/>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3584AF7-30CB-4F1D-A697-29F0B8662CBE}" type="slidenum">
              <a:rPr lang="en-GB" smtClean="0"/>
              <a:t>‹#›</a:t>
            </a:fld>
            <a:endParaRPr lang="en-GB"/>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5489138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859292B9-38A1-47AF-A6AD-B0F155445193}" type="datetimeFigureOut">
              <a:rPr lang="en-GB" smtClean="0"/>
              <a:t>05/01/2023</a:t>
            </a:fld>
            <a:endParaRPr lang="en-GB"/>
          </a:p>
        </p:txBody>
      </p:sp>
      <p:sp>
        <p:nvSpPr>
          <p:cNvPr id="6" name="Footer Placeholder 5"/>
          <p:cNvSpPr>
            <a:spLocks noGrp="1"/>
          </p:cNvSpPr>
          <p:nvPr>
            <p:ph type="ftr" sz="quarter" idx="11"/>
          </p:nvPr>
        </p:nvSpPr>
        <p:spPr/>
        <p:txBody>
          <a:bodyPr/>
          <a:lstStyle/>
          <a:p>
            <a:endParaRPr lang="en-GB"/>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1483211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9292B9-38A1-47AF-A6AD-B0F155445193}" type="datetimeFigureOut">
              <a:rPr lang="en-GB" smtClean="0"/>
              <a:t>05/01/2023</a:t>
            </a:fld>
            <a:endParaRPr lang="en-GB"/>
          </a:p>
        </p:txBody>
      </p:sp>
      <p:sp>
        <p:nvSpPr>
          <p:cNvPr id="5" name="Footer Placeholder 4"/>
          <p:cNvSpPr>
            <a:spLocks noGrp="1"/>
          </p:cNvSpPr>
          <p:nvPr>
            <p:ph type="ftr" sz="quarter" idx="11"/>
          </p:nvPr>
        </p:nvSpPr>
        <p:spPr/>
        <p:txBody>
          <a:bodyPr/>
          <a:lstStyle/>
          <a:p>
            <a:endParaRPr lang="en-GB"/>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20682329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9292B9-38A1-47AF-A6AD-B0F155445193}" type="datetimeFigureOut">
              <a:rPr lang="en-GB" smtClean="0"/>
              <a:t>05/01/2023</a:t>
            </a:fld>
            <a:endParaRPr lang="en-GB"/>
          </a:p>
        </p:txBody>
      </p:sp>
      <p:sp>
        <p:nvSpPr>
          <p:cNvPr id="5" name="Footer Placeholder 4"/>
          <p:cNvSpPr>
            <a:spLocks noGrp="1"/>
          </p:cNvSpPr>
          <p:nvPr>
            <p:ph type="ftr" sz="quarter" idx="11"/>
          </p:nvPr>
        </p:nvSpPr>
        <p:spPr/>
        <p:txBody>
          <a:bodyPr/>
          <a:lstStyle/>
          <a:p>
            <a:endParaRPr lang="en-GB"/>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3876418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dirty="0"/>
              <a:t>Click to edit Master title style</a:t>
            </a:r>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9292B9-38A1-47AF-A6AD-B0F155445193}" type="datetimeFigureOut">
              <a:rPr lang="en-GB" smtClean="0"/>
              <a:t>05/01/2023</a:t>
            </a:fld>
            <a:endParaRPr lang="en-GB"/>
          </a:p>
        </p:txBody>
      </p:sp>
      <p:sp>
        <p:nvSpPr>
          <p:cNvPr id="5" name="Footer Placeholder 4"/>
          <p:cNvSpPr>
            <a:spLocks noGrp="1"/>
          </p:cNvSpPr>
          <p:nvPr>
            <p:ph type="ftr" sz="quarter" idx="11"/>
          </p:nvPr>
        </p:nvSpPr>
        <p:spPr/>
        <p:txBody>
          <a:bodyPr/>
          <a:lstStyle/>
          <a:p>
            <a:endParaRPr lang="en-GB"/>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286407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9292B9-38A1-47AF-A6AD-B0F155445193}" type="datetimeFigureOut">
              <a:rPr lang="en-GB" smtClean="0"/>
              <a:t>05/01/2023</a:t>
            </a:fld>
            <a:endParaRPr lang="en-GB"/>
          </a:p>
        </p:txBody>
      </p:sp>
      <p:sp>
        <p:nvSpPr>
          <p:cNvPr id="5" name="Footer Placeholder 4"/>
          <p:cNvSpPr>
            <a:spLocks noGrp="1"/>
          </p:cNvSpPr>
          <p:nvPr>
            <p:ph type="ftr" sz="quarter" idx="11"/>
          </p:nvPr>
        </p:nvSpPr>
        <p:spPr/>
        <p:txBody>
          <a:bodyPr/>
          <a:lstStyle/>
          <a:p>
            <a:endParaRPr lang="en-GB"/>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1362555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59292B9-38A1-47AF-A6AD-B0F155445193}" type="datetimeFigureOut">
              <a:rPr lang="en-GB" smtClean="0"/>
              <a:t>05/01/2023</a:t>
            </a:fld>
            <a:endParaRPr lang="en-GB"/>
          </a:p>
        </p:txBody>
      </p:sp>
      <p:sp>
        <p:nvSpPr>
          <p:cNvPr id="6" name="Footer Placeholder 5"/>
          <p:cNvSpPr>
            <a:spLocks noGrp="1"/>
          </p:cNvSpPr>
          <p:nvPr>
            <p:ph type="ftr" sz="quarter" idx="11"/>
          </p:nvPr>
        </p:nvSpPr>
        <p:spPr/>
        <p:txBody>
          <a:bodyPr/>
          <a:lstStyle/>
          <a:p>
            <a:endParaRPr lang="en-GB"/>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4074149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59292B9-38A1-47AF-A6AD-B0F155445193}" type="datetimeFigureOut">
              <a:rPr lang="en-GB" smtClean="0"/>
              <a:t>05/01/2023</a:t>
            </a:fld>
            <a:endParaRPr lang="en-GB"/>
          </a:p>
        </p:txBody>
      </p:sp>
      <p:sp>
        <p:nvSpPr>
          <p:cNvPr id="8" name="Footer Placeholder 7"/>
          <p:cNvSpPr>
            <a:spLocks noGrp="1"/>
          </p:cNvSpPr>
          <p:nvPr>
            <p:ph type="ftr" sz="quarter" idx="11"/>
          </p:nvPr>
        </p:nvSpPr>
        <p:spPr/>
        <p:txBody>
          <a:bodyPr/>
          <a:lstStyle/>
          <a:p>
            <a:endParaRPr lang="en-GB"/>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155537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9292B9-38A1-47AF-A6AD-B0F155445193}" type="datetimeFigureOut">
              <a:rPr lang="en-GB" smtClean="0"/>
              <a:t>05/01/2023</a:t>
            </a:fld>
            <a:endParaRPr lang="en-GB"/>
          </a:p>
        </p:txBody>
      </p:sp>
      <p:sp>
        <p:nvSpPr>
          <p:cNvPr id="4" name="Footer Placeholder 3"/>
          <p:cNvSpPr>
            <a:spLocks noGrp="1"/>
          </p:cNvSpPr>
          <p:nvPr>
            <p:ph type="ftr" sz="quarter" idx="11"/>
          </p:nvPr>
        </p:nvSpPr>
        <p:spPr/>
        <p:txBody>
          <a:bodyPr/>
          <a:lstStyle/>
          <a:p>
            <a:endParaRPr lang="en-GB"/>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880207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9292B9-38A1-47AF-A6AD-B0F155445193}" type="datetimeFigureOut">
              <a:rPr lang="en-GB" smtClean="0"/>
              <a:t>05/01/2023</a:t>
            </a:fld>
            <a:endParaRPr lang="en-GB"/>
          </a:p>
        </p:txBody>
      </p:sp>
      <p:sp>
        <p:nvSpPr>
          <p:cNvPr id="3" name="Footer Placeholder 2"/>
          <p:cNvSpPr>
            <a:spLocks noGrp="1"/>
          </p:cNvSpPr>
          <p:nvPr>
            <p:ph type="ftr" sz="quarter" idx="11"/>
          </p:nvPr>
        </p:nvSpPr>
        <p:spPr/>
        <p:txBody>
          <a:bodyPr/>
          <a:lstStyle/>
          <a:p>
            <a:endParaRPr lang="en-GB"/>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377591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59292B9-38A1-47AF-A6AD-B0F155445193}" type="datetimeFigureOut">
              <a:rPr lang="en-GB" smtClean="0"/>
              <a:t>05/01/2023</a:t>
            </a:fld>
            <a:endParaRPr lang="en-GB"/>
          </a:p>
        </p:txBody>
      </p:sp>
      <p:sp>
        <p:nvSpPr>
          <p:cNvPr id="6" name="Footer Placeholder 5"/>
          <p:cNvSpPr>
            <a:spLocks noGrp="1"/>
          </p:cNvSpPr>
          <p:nvPr>
            <p:ph type="ftr" sz="quarter" idx="11"/>
          </p:nvPr>
        </p:nvSpPr>
        <p:spPr/>
        <p:txBody>
          <a:bodyPr/>
          <a:lstStyle/>
          <a:p>
            <a:endParaRPr lang="en-GB"/>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104558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59292B9-38A1-47AF-A6AD-B0F155445193}" type="datetimeFigureOut">
              <a:rPr lang="en-GB" smtClean="0"/>
              <a:t>05/01/2023</a:t>
            </a:fld>
            <a:endParaRPr lang="en-GB"/>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3584AF7-30CB-4F1D-A697-29F0B8662CBE}" type="slidenum">
              <a:rPr lang="en-GB" smtClean="0"/>
              <a:t>‹#›</a:t>
            </a:fld>
            <a:endParaRPr lang="en-GB"/>
          </a:p>
        </p:txBody>
      </p:sp>
    </p:spTree>
    <p:extLst>
      <p:ext uri="{BB962C8B-B14F-4D97-AF65-F5344CB8AC3E}">
        <p14:creationId xmlns:p14="http://schemas.microsoft.com/office/powerpoint/2010/main" val="4267432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859292B9-38A1-47AF-A6AD-B0F155445193}" type="datetimeFigureOut">
              <a:rPr lang="en-GB" smtClean="0"/>
              <a:t>05/01/2023</a:t>
            </a:fld>
            <a:endParaRPr lang="en-GB"/>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3584AF7-30CB-4F1D-A697-29F0B8662CBE}" type="slidenum">
              <a:rPr lang="en-GB" smtClean="0"/>
              <a:t>‹#›</a:t>
            </a:fld>
            <a:endParaRPr lang="en-GB"/>
          </a:p>
        </p:txBody>
      </p:sp>
    </p:spTree>
    <p:extLst>
      <p:ext uri="{BB962C8B-B14F-4D97-AF65-F5344CB8AC3E}">
        <p14:creationId xmlns:p14="http://schemas.microsoft.com/office/powerpoint/2010/main" val="378271323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EFAD1-BE34-4C2B-9113-BC2F81CDB37C}"/>
              </a:ext>
            </a:extLst>
          </p:cNvPr>
          <p:cNvSpPr>
            <a:spLocks noGrp="1"/>
          </p:cNvSpPr>
          <p:nvPr>
            <p:ph type="ctrTitle"/>
          </p:nvPr>
        </p:nvSpPr>
        <p:spPr>
          <a:xfrm>
            <a:off x="2507673" y="2715491"/>
            <a:ext cx="3588325" cy="1629081"/>
          </a:xfrm>
        </p:spPr>
        <p:txBody>
          <a:bodyPr>
            <a:normAutofit/>
          </a:bodyPr>
          <a:lstStyle/>
          <a:p>
            <a:r>
              <a:rPr lang="en-GB" sz="4400" dirty="0"/>
              <a:t>Cognitive Computing</a:t>
            </a:r>
          </a:p>
        </p:txBody>
      </p:sp>
      <p:pic>
        <p:nvPicPr>
          <p:cNvPr id="56" name="Picture 45" descr="Yellow paper ship leading among white ships">
            <a:extLst>
              <a:ext uri="{FF2B5EF4-FFF2-40B4-BE49-F238E27FC236}">
                <a16:creationId xmlns:a16="http://schemas.microsoft.com/office/drawing/2014/main" id="{DC5F00E0-73DF-4315-B19A-57ABE1B4FDA3}"/>
              </a:ext>
            </a:extLst>
          </p:cNvPr>
          <p:cNvPicPr>
            <a:picLocks noChangeAspect="1"/>
          </p:cNvPicPr>
          <p:nvPr/>
        </p:nvPicPr>
        <p:blipFill rotWithShape="1">
          <a:blip r:embed="rId2"/>
          <a:srcRect l="40847"/>
          <a:stretch/>
        </p:blipFill>
        <p:spPr>
          <a:xfrm>
            <a:off x="6095998" y="-20965"/>
            <a:ext cx="6096002" cy="6878965"/>
          </a:xfrm>
          <a:prstGeom prst="rect">
            <a:avLst/>
          </a:prstGeom>
        </p:spPr>
      </p:pic>
      <p:sp>
        <p:nvSpPr>
          <p:cNvPr id="7" name="Subtitle 2">
            <a:extLst>
              <a:ext uri="{FF2B5EF4-FFF2-40B4-BE49-F238E27FC236}">
                <a16:creationId xmlns:a16="http://schemas.microsoft.com/office/drawing/2014/main" id="{02CC4603-1813-4000-BF62-789E6C82FAE2}"/>
              </a:ext>
            </a:extLst>
          </p:cNvPr>
          <p:cNvSpPr txBox="1">
            <a:spLocks/>
          </p:cNvSpPr>
          <p:nvPr/>
        </p:nvSpPr>
        <p:spPr>
          <a:xfrm>
            <a:off x="1561670" y="5014260"/>
            <a:ext cx="4345969" cy="1502663"/>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en-GB" b="1" dirty="0" err="1">
                <a:solidFill>
                  <a:srgbClr val="002060"/>
                </a:solidFill>
              </a:rPr>
              <a:t>Dr.</a:t>
            </a:r>
            <a:r>
              <a:rPr lang="en-GB" b="1" dirty="0">
                <a:solidFill>
                  <a:srgbClr val="002060"/>
                </a:solidFill>
              </a:rPr>
              <a:t> Piyush Joshi</a:t>
            </a:r>
          </a:p>
          <a:p>
            <a:r>
              <a:rPr lang="en-GB" b="1" dirty="0">
                <a:solidFill>
                  <a:srgbClr val="002060"/>
                </a:solidFill>
              </a:rPr>
              <a:t>Assistant Professor</a:t>
            </a:r>
          </a:p>
          <a:p>
            <a:r>
              <a:rPr lang="en-GB" b="1" dirty="0">
                <a:solidFill>
                  <a:srgbClr val="002060"/>
                </a:solidFill>
              </a:rPr>
              <a:t>IIIT Sri City</a:t>
            </a:r>
          </a:p>
        </p:txBody>
      </p:sp>
    </p:spTree>
    <p:extLst>
      <p:ext uri="{BB962C8B-B14F-4D97-AF65-F5344CB8AC3E}">
        <p14:creationId xmlns:p14="http://schemas.microsoft.com/office/powerpoint/2010/main" val="1629277193"/>
      </p:ext>
    </p:extLst>
  </p:cSld>
  <p:clrMapOvr>
    <a:masterClrMapping/>
  </p:clrMapOvr>
  <mc:AlternateContent xmlns:mc="http://schemas.openxmlformats.org/markup-compatibility/2006" xmlns:p14="http://schemas.microsoft.com/office/powerpoint/2010/main">
    <mc:Choice Requires="p14">
      <p:transition spd="slow" p14:dur="2250"/>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idx="4294967295"/>
          </p:nvPr>
        </p:nvSpPr>
        <p:spPr>
          <a:xfrm>
            <a:off x="2593080" y="624240"/>
            <a:ext cx="8911440" cy="1280520"/>
          </a:xfrm>
          <a:prstGeom prst="rect">
            <a:avLst/>
          </a:prstGeom>
          <a:noFill/>
          <a:ln w="0">
            <a:noFill/>
          </a:ln>
        </p:spPr>
        <p:txBody>
          <a:bodyPr anchor="t">
            <a:normAutofit/>
          </a:bodyPr>
          <a:lstStyle/>
          <a:p>
            <a:pPr>
              <a:lnSpc>
                <a:spcPct val="100000"/>
              </a:lnSpc>
            </a:pPr>
            <a:r>
              <a:rPr lang="en-US" sz="3600" b="1" strike="noStrike" spc="-1" dirty="0">
                <a:solidFill>
                  <a:srgbClr val="262626"/>
                </a:solidFill>
                <a:latin typeface="Century Gothic"/>
                <a:ea typeface="Century Gothic"/>
              </a:rPr>
              <a:t>Intelligence by different branches</a:t>
            </a:r>
            <a:endParaRPr lang="en-US" sz="3600" b="0" strike="noStrike" spc="-1" dirty="0">
              <a:solidFill>
                <a:srgbClr val="000000"/>
              </a:solidFill>
              <a:latin typeface="Century Gothic"/>
            </a:endParaRPr>
          </a:p>
        </p:txBody>
      </p:sp>
      <p:sp>
        <p:nvSpPr>
          <p:cNvPr id="160" name="PlaceHolder 2"/>
          <p:cNvSpPr>
            <a:spLocks noGrp="1"/>
          </p:cNvSpPr>
          <p:nvPr>
            <p:ph idx="4294967295"/>
          </p:nvPr>
        </p:nvSpPr>
        <p:spPr>
          <a:xfrm>
            <a:off x="2792160" y="1538280"/>
            <a:ext cx="8915040" cy="4913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rPr>
              <a:t>We discuss disciplines that contributed ideas, viewpoints, and techniques to AI.</a:t>
            </a:r>
          </a:p>
          <a:p>
            <a:pPr marL="743040" lvl="1" indent="-285840">
              <a:lnSpc>
                <a:spcPct val="100000"/>
              </a:lnSpc>
              <a:spcBef>
                <a:spcPts val="1001"/>
              </a:spcBef>
              <a:buClr>
                <a:srgbClr val="A53010"/>
              </a:buClr>
              <a:buFont typeface="Wingdings 3" charset="2"/>
              <a:buChar char=""/>
            </a:pPr>
            <a:r>
              <a:rPr lang="en-US" sz="2000" b="0" strike="noStrike" spc="-1" dirty="0">
                <a:solidFill>
                  <a:srgbClr val="404040"/>
                </a:solidFill>
                <a:latin typeface="Century Gothic"/>
                <a:ea typeface="Century Gothic"/>
              </a:rPr>
              <a:t>Philosophy</a:t>
            </a:r>
            <a:endParaRPr lang="en-US" sz="2000" b="0" strike="noStrike" spc="-1" dirty="0">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dirty="0">
                <a:solidFill>
                  <a:srgbClr val="404040"/>
                </a:solidFill>
                <a:latin typeface="Century Gothic"/>
                <a:ea typeface="Century Gothic"/>
              </a:rPr>
              <a:t>Mathematics</a:t>
            </a:r>
            <a:endParaRPr lang="en-US" sz="2000" b="0" strike="noStrike" spc="-1" dirty="0">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dirty="0">
                <a:solidFill>
                  <a:srgbClr val="404040"/>
                </a:solidFill>
                <a:latin typeface="Century Gothic"/>
                <a:ea typeface="Century Gothic"/>
              </a:rPr>
              <a:t>Neuroscience</a:t>
            </a:r>
            <a:endParaRPr lang="en-US" sz="2000" b="0" strike="noStrike" spc="-1" dirty="0">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dirty="0">
                <a:solidFill>
                  <a:srgbClr val="404040"/>
                </a:solidFill>
                <a:latin typeface="Century Gothic"/>
                <a:ea typeface="Century Gothic"/>
              </a:rPr>
              <a:t>Psychology</a:t>
            </a:r>
            <a:endParaRPr lang="en-US" sz="2000" b="0" strike="noStrike" spc="-1" dirty="0">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dirty="0">
                <a:solidFill>
                  <a:srgbClr val="404040"/>
                </a:solidFill>
                <a:latin typeface="Century Gothic"/>
                <a:ea typeface="Century Gothic"/>
              </a:rPr>
              <a:t>Computer engineering</a:t>
            </a:r>
            <a:endParaRPr lang="en-US" sz="2000" b="0" strike="noStrike" spc="-1" dirty="0">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dirty="0">
                <a:solidFill>
                  <a:srgbClr val="404040"/>
                </a:solidFill>
                <a:latin typeface="Century Gothic"/>
                <a:ea typeface="Century Gothic"/>
              </a:rPr>
              <a:t>Control theory </a:t>
            </a:r>
            <a:endParaRPr lang="en-US" sz="2000" b="0" strike="noStrike" spc="-1" dirty="0">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dirty="0">
                <a:solidFill>
                  <a:srgbClr val="404040"/>
                </a:solidFill>
                <a:latin typeface="Century Gothic"/>
                <a:ea typeface="Century Gothic"/>
              </a:rPr>
              <a:t>Linguistics</a:t>
            </a:r>
            <a:endParaRPr lang="en-US" sz="2000" b="0" strike="noStrike" spc="-1" dirty="0">
              <a:solidFill>
                <a:srgbClr val="404040"/>
              </a:solidFill>
              <a:latin typeface="Century Gothic"/>
            </a:endParaRPr>
          </a:p>
        </p:txBody>
      </p:sp>
    </p:spTree>
    <p:extLst>
      <p:ext uri="{BB962C8B-B14F-4D97-AF65-F5344CB8AC3E}">
        <p14:creationId xmlns:p14="http://schemas.microsoft.com/office/powerpoint/2010/main" val="900170772"/>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0">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160">
                                            <p:txEl>
                                              <p:pRg st="1" end="1"/>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160">
                                            <p:txEl>
                                              <p:pRg st="2" end="2"/>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160">
                                            <p:txEl>
                                              <p:pRg st="3" end="3"/>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160">
                                            <p:txEl>
                                              <p:pRg st="4" end="4"/>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160">
                                            <p:txEl>
                                              <p:pRg st="5" end="5"/>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160">
                                            <p:txEl>
                                              <p:pRg st="6" end="6"/>
                                            </p:txEl>
                                          </p:spTgt>
                                        </p:tgtEl>
                                        <p:attrNameLst>
                                          <p:attrName>style.visibility</p:attrName>
                                        </p:attrNameLst>
                                      </p:cBhvr>
                                      <p:to>
                                        <p:strVal val="visible"/>
                                      </p:to>
                                    </p:set>
                                  </p:childTnLst>
                                </p:cTn>
                              </p:par>
                              <p:par>
                                <p:cTn id="19" presetID="1" presetClass="entr" fill="hold" nodeType="withEffect">
                                  <p:stCondLst>
                                    <p:cond delay="0"/>
                                  </p:stCondLst>
                                  <p:childTnLst>
                                    <p:set>
                                      <p:cBhvr>
                                        <p:cTn id="20" dur="1" fill="hold">
                                          <p:stCondLst>
                                            <p:cond delay="0"/>
                                          </p:stCondLst>
                                        </p:cTn>
                                        <p:tgtEl>
                                          <p:spTgt spid="16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laceHolder 1"/>
          <p:cNvSpPr>
            <a:spLocks noGrp="1"/>
          </p:cNvSpPr>
          <p:nvPr>
            <p:ph type="title" idx="4294967295"/>
          </p:nvPr>
        </p:nvSpPr>
        <p:spPr>
          <a:xfrm>
            <a:off x="2593080" y="624240"/>
            <a:ext cx="8911440" cy="915480"/>
          </a:xfrm>
          <a:prstGeom prst="rect">
            <a:avLst/>
          </a:prstGeom>
          <a:noFill/>
          <a:ln w="0">
            <a:noFill/>
          </a:ln>
        </p:spPr>
        <p:txBody>
          <a:bodyPr anchor="t">
            <a:noAutofit/>
          </a:bodyPr>
          <a:lstStyle/>
          <a:p>
            <a:pPr>
              <a:lnSpc>
                <a:spcPct val="100000"/>
              </a:lnSpc>
            </a:pPr>
            <a:r>
              <a:rPr lang="en-US" sz="3600" b="0" strike="noStrike" spc="-1" dirty="0">
                <a:solidFill>
                  <a:srgbClr val="262626"/>
                </a:solidFill>
                <a:latin typeface="Century Gothic"/>
                <a:ea typeface="Century Gothic"/>
              </a:rPr>
              <a:t>Philosophy</a:t>
            </a:r>
            <a:endParaRPr lang="en-US" sz="3600" b="0" strike="noStrike" spc="-1" dirty="0">
              <a:solidFill>
                <a:srgbClr val="000000"/>
              </a:solidFill>
              <a:latin typeface="Century Gothic"/>
            </a:endParaRPr>
          </a:p>
          <a:p>
            <a:pPr>
              <a:lnSpc>
                <a:spcPct val="100000"/>
              </a:lnSpc>
            </a:pPr>
            <a:endParaRPr lang="en-US" sz="3600" b="0" strike="noStrike" spc="-1" dirty="0">
              <a:solidFill>
                <a:srgbClr val="000000"/>
              </a:solidFill>
              <a:latin typeface="Century Gothic"/>
            </a:endParaRPr>
          </a:p>
        </p:txBody>
      </p:sp>
      <p:sp>
        <p:nvSpPr>
          <p:cNvPr id="162" name="PlaceHolder 2"/>
          <p:cNvSpPr>
            <a:spLocks noGrp="1"/>
          </p:cNvSpPr>
          <p:nvPr>
            <p:ph idx="4294967295"/>
          </p:nvPr>
        </p:nvSpPr>
        <p:spPr>
          <a:xfrm>
            <a:off x="2751480" y="1542960"/>
            <a:ext cx="8955720" cy="4854960"/>
          </a:xfrm>
          <a:prstGeom prst="rect">
            <a:avLst/>
          </a:prstGeom>
          <a:noFill/>
          <a:ln w="0">
            <a:noFill/>
          </a:ln>
        </p:spPr>
        <p:txBody>
          <a:bodyPr anchor="t">
            <a:normAutofit fontScale="97000"/>
          </a:bodyPr>
          <a:lstStyle/>
          <a:p>
            <a:pPr marL="343080" indent="-343080">
              <a:lnSpc>
                <a:spcPct val="100000"/>
              </a:lnSpc>
              <a:spcBef>
                <a:spcPts val="1001"/>
              </a:spcBef>
              <a:buClr>
                <a:srgbClr val="A53010"/>
              </a:buClr>
              <a:buFont typeface="Wingdings 3" charset="2"/>
              <a:buChar char=""/>
            </a:pPr>
            <a:r>
              <a:rPr lang="en-US" sz="1800" b="0" strike="noStrike" spc="-1" dirty="0">
                <a:solidFill>
                  <a:srgbClr val="0070C0"/>
                </a:solidFill>
                <a:latin typeface="Century Gothic"/>
                <a:ea typeface="Century Gothic"/>
              </a:rPr>
              <a:t>Can formal rules be used to draw valid conclusions?</a:t>
            </a:r>
            <a:endParaRPr lang="en-US" sz="1800" b="0" strike="noStrike" spc="-1" dirty="0">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dirty="0">
                <a:solidFill>
                  <a:srgbClr val="0070C0"/>
                </a:solidFill>
                <a:latin typeface="Century Gothic"/>
                <a:ea typeface="Century Gothic"/>
              </a:rPr>
              <a:t>How does the mind arise from a physical brain?</a:t>
            </a:r>
            <a:endParaRPr lang="en-US" sz="1800" b="0" strike="noStrike" spc="-1" dirty="0">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dirty="0">
                <a:solidFill>
                  <a:srgbClr val="0070C0"/>
                </a:solidFill>
                <a:latin typeface="Century Gothic"/>
                <a:ea typeface="Century Gothic"/>
              </a:rPr>
              <a:t>Where does knowledge come from?</a:t>
            </a:r>
            <a:endParaRPr lang="en-US" sz="1800" b="0" strike="noStrike" spc="-1" dirty="0">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dirty="0">
                <a:solidFill>
                  <a:srgbClr val="0070C0"/>
                </a:solidFill>
                <a:latin typeface="Century Gothic"/>
                <a:ea typeface="Century Gothic"/>
              </a:rPr>
              <a:t>How does knowledge lead to action?</a:t>
            </a:r>
            <a:endParaRPr lang="en-US" sz="1800" b="0" strike="noStrike" spc="-1" dirty="0">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ea typeface="Century Gothic"/>
              </a:rPr>
              <a:t>Aristotle (384–322 B.C.) was the first to formulate a precise set of laws governing the rational part of the mind. He developed an informal system of syllogisms for proper reasoning, which in principle allowed one to generate conclusions.</a:t>
            </a:r>
            <a:endParaRPr lang="en-US" sz="1800" b="0" strike="noStrike" spc="-1" dirty="0">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dirty="0" err="1">
                <a:solidFill>
                  <a:srgbClr val="404040"/>
                </a:solidFill>
                <a:latin typeface="Century Gothic"/>
                <a:ea typeface="Century Gothic"/>
              </a:rPr>
              <a:t>Ren´e</a:t>
            </a:r>
            <a:r>
              <a:rPr lang="en-US" sz="1800" b="0" strike="noStrike" spc="-1" dirty="0">
                <a:solidFill>
                  <a:srgbClr val="404040"/>
                </a:solidFill>
                <a:latin typeface="Century Gothic"/>
                <a:ea typeface="Century Gothic"/>
              </a:rPr>
              <a:t> Descartes (1596–1650) gave the first clear discussion of the distinction between mind and matter and of the problems that arise.</a:t>
            </a:r>
            <a:endParaRPr lang="en-US" sz="1800" b="0" strike="noStrike" spc="-1" dirty="0">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ea typeface="Century Gothic"/>
              </a:rPr>
              <a:t>He held that there is a part of the human mind (or soul or spirit) that is outside of nature, exempt from physical laws.</a:t>
            </a:r>
            <a:endParaRPr lang="en-US" sz="1800" b="0" strike="noStrike" spc="-1" dirty="0">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dirty="0">
                <a:solidFill>
                  <a:srgbClr val="404040"/>
                </a:solidFill>
                <a:latin typeface="Century Gothic"/>
                <a:ea typeface="Century Gothic"/>
              </a:rPr>
              <a:t>The final element in the philosophical picture of the mind is the connection between knowledge and action. This question is vital to AI because </a:t>
            </a:r>
            <a:r>
              <a:rPr lang="en-US" sz="1800" b="1" strike="noStrike" spc="-1" dirty="0">
                <a:solidFill>
                  <a:srgbClr val="404040"/>
                </a:solidFill>
                <a:latin typeface="Century Gothic"/>
                <a:ea typeface="Century Gothic"/>
              </a:rPr>
              <a:t>intelligence requires action as well as reasoning.</a:t>
            </a:r>
            <a:endParaRPr lang="en-US" sz="1800" b="0" strike="noStrike" spc="-1" dirty="0">
              <a:solidFill>
                <a:srgbClr val="404040"/>
              </a:solidFill>
              <a:latin typeface="Century Gothic"/>
            </a:endParaRPr>
          </a:p>
          <a:p>
            <a:pPr>
              <a:lnSpc>
                <a:spcPct val="100000"/>
              </a:lnSpc>
              <a:spcBef>
                <a:spcPts val="1001"/>
              </a:spcBef>
            </a:pPr>
            <a:endParaRPr lang="en-US" sz="1800" b="0" strike="noStrike" spc="-1" dirty="0">
              <a:solidFill>
                <a:srgbClr val="404040"/>
              </a:solidFill>
              <a:latin typeface="Century Gothic"/>
            </a:endParaRPr>
          </a:p>
          <a:p>
            <a:pPr>
              <a:lnSpc>
                <a:spcPct val="100000"/>
              </a:lnSpc>
              <a:spcBef>
                <a:spcPts val="1001"/>
              </a:spcBef>
            </a:pPr>
            <a:endParaRPr lang="en-US" sz="1800" b="0" strike="noStrike" spc="-1" dirty="0">
              <a:solidFill>
                <a:srgbClr val="404040"/>
              </a:solidFill>
              <a:latin typeface="Century Gothic"/>
            </a:endParaRPr>
          </a:p>
        </p:txBody>
      </p:sp>
    </p:spTree>
    <p:extLst>
      <p:ext uri="{BB962C8B-B14F-4D97-AF65-F5344CB8AC3E}">
        <p14:creationId xmlns:p14="http://schemas.microsoft.com/office/powerpoint/2010/main" val="660413743"/>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6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6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6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6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6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16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fill="hold" nodeType="clickEffect">
                                  <p:stCondLst>
                                    <p:cond delay="0"/>
                                  </p:stCondLst>
                                  <p:childTnLst>
                                    <p:set>
                                      <p:cBhvr>
                                        <p:cTn id="34" dur="1" fill="hold">
                                          <p:stCondLst>
                                            <p:cond delay="0"/>
                                          </p:stCondLst>
                                        </p:cTn>
                                        <p:tgtEl>
                                          <p:spTgt spid="16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PlaceHolder 1"/>
          <p:cNvSpPr>
            <a:spLocks noGrp="1"/>
          </p:cNvSpPr>
          <p:nvPr>
            <p:ph type="title" idx="4294967295"/>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dirty="0">
                <a:solidFill>
                  <a:srgbClr val="262626"/>
                </a:solidFill>
                <a:latin typeface="Century Gothic"/>
                <a:ea typeface="Century Gothic"/>
              </a:rPr>
              <a:t>Mathematics</a:t>
            </a:r>
            <a:endParaRPr lang="en-US" sz="3600" b="0" strike="noStrike" spc="-1" dirty="0">
              <a:solidFill>
                <a:srgbClr val="000000"/>
              </a:solidFill>
              <a:latin typeface="Century Gothic"/>
            </a:endParaRPr>
          </a:p>
          <a:p>
            <a:pPr>
              <a:lnSpc>
                <a:spcPct val="100000"/>
              </a:lnSpc>
            </a:pPr>
            <a:endParaRPr lang="en-US" sz="3600" b="0" strike="noStrike" spc="-1" dirty="0">
              <a:solidFill>
                <a:srgbClr val="000000"/>
              </a:solidFill>
              <a:latin typeface="Century Gothic"/>
            </a:endParaRPr>
          </a:p>
          <a:p>
            <a:pPr>
              <a:lnSpc>
                <a:spcPct val="100000"/>
              </a:lnSpc>
            </a:pPr>
            <a:endParaRPr lang="en-US" sz="3600" b="0" strike="noStrike" spc="-1" dirty="0">
              <a:solidFill>
                <a:srgbClr val="000000"/>
              </a:solidFill>
              <a:latin typeface="Century Gothic"/>
            </a:endParaRPr>
          </a:p>
        </p:txBody>
      </p:sp>
      <p:sp>
        <p:nvSpPr>
          <p:cNvPr id="164" name="PlaceHolder 2"/>
          <p:cNvSpPr>
            <a:spLocks noGrp="1"/>
          </p:cNvSpPr>
          <p:nvPr>
            <p:ph idx="4294967295"/>
          </p:nvPr>
        </p:nvSpPr>
        <p:spPr>
          <a:xfrm>
            <a:off x="2701800" y="1583640"/>
            <a:ext cx="9086400" cy="4733280"/>
          </a:xfrm>
          <a:prstGeom prst="rect">
            <a:avLst/>
          </a:prstGeom>
          <a:noFill/>
          <a:ln w="0">
            <a:noFill/>
          </a:ln>
        </p:spPr>
        <p:txBody>
          <a:bodyPr anchor="t">
            <a:normAutofit fontScale="92000" lnSpcReduction="10000"/>
          </a:bodyPr>
          <a:lstStyle/>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What are the mathematical formal rules to draw valid conclusions?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What can be computed?</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do we reason with uncertain information?</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Philosophers staked out some of the fundamental ideas of AI, but the </a:t>
            </a:r>
            <a:r>
              <a:rPr lang="en-US" sz="1800" b="1" strike="noStrike" spc="-1">
                <a:solidFill>
                  <a:srgbClr val="404040"/>
                </a:solidFill>
                <a:latin typeface="Century Gothic"/>
                <a:ea typeface="Century Gothic"/>
              </a:rPr>
              <a:t>leap to a formal science required a level of mathematical formalization</a:t>
            </a:r>
            <a:r>
              <a:rPr lang="en-US" sz="1800" b="0" strike="noStrike" spc="-1">
                <a:solidFill>
                  <a:srgbClr val="404040"/>
                </a:solidFill>
                <a:latin typeface="Century Gothic"/>
                <a:ea typeface="Century Gothic"/>
              </a:rPr>
              <a:t> in three fundamental areas: logic, computation, and probability.</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Thomas Bayes (1702–1761) proposed a rule for updating probabilities in the light of new evidence. Bayes’ rule underlies most modern approaches to uncertain reasoning in AI systems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idea of formal logic can be traced back to the philosophers of ancient Greece, but its mathematical development really began with the work of George Boole (1815–1864), who worked out the details of propositional, or Boolean, logic (Boole, 1847).</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extLst>
      <p:ext uri="{BB962C8B-B14F-4D97-AF65-F5344CB8AC3E}">
        <p14:creationId xmlns:p14="http://schemas.microsoft.com/office/powerpoint/2010/main" val="127660749"/>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6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6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6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6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6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PlaceHolder 1"/>
          <p:cNvSpPr>
            <a:spLocks noGrp="1"/>
          </p:cNvSpPr>
          <p:nvPr>
            <p:ph type="title" idx="4294967295"/>
          </p:nvPr>
        </p:nvSpPr>
        <p:spPr>
          <a:xfrm>
            <a:off x="2593080" y="624240"/>
            <a:ext cx="8911440" cy="978480"/>
          </a:xfrm>
          <a:prstGeom prst="rect">
            <a:avLst/>
          </a:prstGeom>
          <a:noFill/>
          <a:ln w="0">
            <a:noFill/>
          </a:ln>
        </p:spPr>
        <p:txBody>
          <a:bodyPr anchor="t">
            <a:noAutofit/>
          </a:bodyPr>
          <a:lstStyle/>
          <a:p>
            <a:pPr>
              <a:lnSpc>
                <a:spcPct val="100000"/>
              </a:lnSpc>
            </a:pPr>
            <a:r>
              <a:rPr lang="en-US" sz="3600" b="0" strike="noStrike" spc="-1" dirty="0">
                <a:solidFill>
                  <a:srgbClr val="262626"/>
                </a:solidFill>
                <a:latin typeface="Century Gothic"/>
                <a:ea typeface="Century Gothic"/>
              </a:rPr>
              <a:t>Neuroscience</a:t>
            </a:r>
            <a:endParaRPr lang="en-US" sz="3600" b="0" strike="noStrike" spc="-1" dirty="0">
              <a:solidFill>
                <a:srgbClr val="000000"/>
              </a:solidFill>
              <a:latin typeface="Century Gothic"/>
            </a:endParaRPr>
          </a:p>
          <a:p>
            <a:pPr>
              <a:lnSpc>
                <a:spcPct val="100000"/>
              </a:lnSpc>
            </a:pPr>
            <a:endParaRPr lang="en-US" sz="3600" b="0" strike="noStrike" spc="-1" dirty="0">
              <a:solidFill>
                <a:srgbClr val="000000"/>
              </a:solidFill>
              <a:latin typeface="Century Gothic"/>
            </a:endParaRPr>
          </a:p>
          <a:p>
            <a:pPr>
              <a:lnSpc>
                <a:spcPct val="100000"/>
              </a:lnSpc>
            </a:pPr>
            <a:endParaRPr lang="en-US" sz="3600" b="0" strike="noStrike" spc="-1" dirty="0">
              <a:solidFill>
                <a:srgbClr val="000000"/>
              </a:solidFill>
              <a:latin typeface="Century Gothic"/>
            </a:endParaRPr>
          </a:p>
        </p:txBody>
      </p:sp>
      <p:sp>
        <p:nvSpPr>
          <p:cNvPr id="166" name="PlaceHolder 2"/>
          <p:cNvSpPr>
            <a:spLocks noGrp="1"/>
          </p:cNvSpPr>
          <p:nvPr>
            <p:ph idx="4294967295"/>
          </p:nvPr>
        </p:nvSpPr>
        <p:spPr>
          <a:xfrm>
            <a:off x="2742480" y="1605960"/>
            <a:ext cx="8964720" cy="4841280"/>
          </a:xfrm>
          <a:prstGeom prst="rect">
            <a:avLst/>
          </a:prstGeom>
          <a:noFill/>
          <a:ln w="0">
            <a:noFill/>
          </a:ln>
        </p:spPr>
        <p:txBody>
          <a:bodyPr anchor="t">
            <a:normAutofit fontScale="90000" lnSpcReduction="10000"/>
          </a:bodyPr>
          <a:lstStyle/>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do brains process information?</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Neuroscience is the study of the nervous system, particularly the brain.</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measurement of intact brain activity began in 1929 with the invention by Hans Berger of the electroencephalograph (EEG).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recent development of functional magnetic resonance imaging (fMRI) (Ogawa et al., 1990; Cabeza and Nyberg, 2001) is giving neuroscientists unprecedentedly detailed images of brain activity, enabling measurements that correspond in interesting ways to ongoing cognitive processes.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1" strike="noStrike" spc="-1">
                <a:solidFill>
                  <a:srgbClr val="404040"/>
                </a:solidFill>
                <a:latin typeface="Century Gothic"/>
                <a:ea typeface="Century Gothic"/>
              </a:rPr>
              <a:t>Note: </a:t>
            </a:r>
            <a:r>
              <a:rPr lang="en-US" sz="1800" b="0" strike="noStrike" spc="-1">
                <a:solidFill>
                  <a:srgbClr val="404040"/>
                </a:solidFill>
                <a:latin typeface="Century Gothic"/>
                <a:ea typeface="Century Gothic"/>
              </a:rPr>
              <a:t>Even with a computer of unlimited capacity, we still would not know how to achieve the brain’s level of intelligence.</a:t>
            </a:r>
            <a:endParaRPr lang="en-US" sz="1800" b="0" strike="noStrike" spc="-1">
              <a:solidFill>
                <a:srgbClr val="404040"/>
              </a:solidFill>
              <a:latin typeface="Century Gothic"/>
            </a:endParaRPr>
          </a:p>
        </p:txBody>
      </p:sp>
    </p:spTree>
    <p:extLst>
      <p:ext uri="{BB962C8B-B14F-4D97-AF65-F5344CB8AC3E}">
        <p14:creationId xmlns:p14="http://schemas.microsoft.com/office/powerpoint/2010/main" val="2297580541"/>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6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6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6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6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p:cNvSpPr>
          <p:nvPr>
            <p:ph type="title" idx="4294967295"/>
          </p:nvPr>
        </p:nvSpPr>
        <p:spPr>
          <a:xfrm>
            <a:off x="2593080" y="624240"/>
            <a:ext cx="8911440" cy="1280520"/>
          </a:xfrm>
          <a:prstGeom prst="rect">
            <a:avLst/>
          </a:prstGeom>
          <a:noFill/>
          <a:ln w="0">
            <a:noFill/>
          </a:ln>
        </p:spPr>
        <p:txBody>
          <a:bodyPr anchor="t">
            <a:noAutofit/>
          </a:bodyPr>
          <a:lstStyle/>
          <a:p>
            <a:pPr>
              <a:lnSpc>
                <a:spcPct val="100000"/>
              </a:lnSpc>
            </a:pPr>
            <a:r>
              <a:rPr lang="en-US" sz="3200" b="0" strike="noStrike" spc="-1" dirty="0">
                <a:solidFill>
                  <a:srgbClr val="262626"/>
                </a:solidFill>
                <a:latin typeface="Century Gothic"/>
                <a:ea typeface="Century Gothic"/>
              </a:rPr>
              <a:t>Computer engineering</a:t>
            </a:r>
            <a:endParaRPr lang="en-US" sz="3200" b="0" strike="noStrike" spc="-1" dirty="0">
              <a:solidFill>
                <a:srgbClr val="000000"/>
              </a:solidFill>
              <a:latin typeface="Century Gothic"/>
            </a:endParaRPr>
          </a:p>
          <a:p>
            <a:pPr>
              <a:lnSpc>
                <a:spcPct val="100000"/>
              </a:lnSpc>
            </a:pPr>
            <a:endParaRPr lang="en-US" sz="3200" b="0" strike="noStrike" spc="-1" dirty="0">
              <a:solidFill>
                <a:srgbClr val="000000"/>
              </a:solidFill>
              <a:latin typeface="Century Gothic"/>
            </a:endParaRPr>
          </a:p>
          <a:p>
            <a:pPr>
              <a:lnSpc>
                <a:spcPct val="100000"/>
              </a:lnSpc>
            </a:pPr>
            <a:endParaRPr lang="en-US" sz="3200" b="0" strike="noStrike" spc="-1" dirty="0">
              <a:solidFill>
                <a:srgbClr val="000000"/>
              </a:solidFill>
              <a:latin typeface="Century Gothic"/>
            </a:endParaRPr>
          </a:p>
          <a:p>
            <a:pPr>
              <a:lnSpc>
                <a:spcPct val="100000"/>
              </a:lnSpc>
            </a:pPr>
            <a:endParaRPr lang="en-US" sz="3200" b="0" strike="noStrike" spc="-1" dirty="0">
              <a:solidFill>
                <a:srgbClr val="000000"/>
              </a:solidFill>
              <a:latin typeface="Century Gothic"/>
            </a:endParaRPr>
          </a:p>
        </p:txBody>
      </p:sp>
      <p:sp>
        <p:nvSpPr>
          <p:cNvPr id="168" name="PlaceHolder 2"/>
          <p:cNvSpPr>
            <a:spLocks noGrp="1"/>
          </p:cNvSpPr>
          <p:nvPr>
            <p:ph idx="4294967295"/>
          </p:nvPr>
        </p:nvSpPr>
        <p:spPr>
          <a:xfrm>
            <a:off x="2719800" y="1587960"/>
            <a:ext cx="8987040" cy="4904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can we build an efficient computer?</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For artificial intelligence to succeed, we need two things: </a:t>
            </a:r>
            <a:r>
              <a:rPr lang="en-US" sz="1800" b="1" strike="noStrike" spc="-1">
                <a:solidFill>
                  <a:srgbClr val="404040"/>
                </a:solidFill>
                <a:latin typeface="Century Gothic"/>
                <a:ea typeface="Century Gothic"/>
              </a:rPr>
              <a:t>intelligence and an artifact.</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computer has been the artifact of choice. The first operational computer was the electromechanical Heath Robinson, built in 1940 by Alan Turing’s team for a single purpose: </a:t>
            </a:r>
            <a:r>
              <a:rPr lang="en-US" sz="1800" b="1" strike="noStrike" spc="-1">
                <a:solidFill>
                  <a:srgbClr val="404040"/>
                </a:solidFill>
                <a:latin typeface="Century Gothic"/>
                <a:ea typeface="Century Gothic"/>
              </a:rPr>
              <a:t>deciphering German messages.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Of course, there were calculating devices before the electronic computer.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Charles Babbage (1792–1871) Analytical Engine was far more ambitious: it included addressable memory, stored programs, and conditional jumps.</a:t>
            </a:r>
            <a:endParaRPr lang="en-US" sz="1800" b="0" strike="noStrike" spc="-1">
              <a:solidFill>
                <a:srgbClr val="404040"/>
              </a:solidFill>
              <a:latin typeface="Century Gothic"/>
            </a:endParaRPr>
          </a:p>
        </p:txBody>
      </p:sp>
    </p:spTree>
    <p:extLst>
      <p:ext uri="{BB962C8B-B14F-4D97-AF65-F5344CB8AC3E}">
        <p14:creationId xmlns:p14="http://schemas.microsoft.com/office/powerpoint/2010/main" val="3552322602"/>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6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6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6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6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PlaceHolder 1"/>
          <p:cNvSpPr>
            <a:spLocks noGrp="1"/>
          </p:cNvSpPr>
          <p:nvPr>
            <p:ph type="title" idx="4294967295"/>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dirty="0">
                <a:solidFill>
                  <a:srgbClr val="262626"/>
                </a:solidFill>
                <a:latin typeface="Century Gothic"/>
                <a:ea typeface="Century Gothic"/>
              </a:rPr>
              <a:t>Control theory </a:t>
            </a:r>
            <a:endParaRPr lang="en-US" sz="3600" b="0" strike="noStrike" spc="-1" dirty="0">
              <a:solidFill>
                <a:srgbClr val="000000"/>
              </a:solidFill>
              <a:latin typeface="Century Gothic"/>
            </a:endParaRPr>
          </a:p>
          <a:p>
            <a:pPr>
              <a:lnSpc>
                <a:spcPct val="100000"/>
              </a:lnSpc>
            </a:pPr>
            <a:endParaRPr lang="en-US" sz="3600" b="0" strike="noStrike" spc="-1" dirty="0">
              <a:solidFill>
                <a:srgbClr val="000000"/>
              </a:solidFill>
              <a:latin typeface="Century Gothic"/>
            </a:endParaRPr>
          </a:p>
          <a:p>
            <a:pPr>
              <a:lnSpc>
                <a:spcPct val="100000"/>
              </a:lnSpc>
            </a:pPr>
            <a:endParaRPr lang="en-US" sz="3600" b="0" strike="noStrike" spc="-1" dirty="0">
              <a:solidFill>
                <a:srgbClr val="000000"/>
              </a:solidFill>
              <a:latin typeface="Century Gothic"/>
            </a:endParaRPr>
          </a:p>
          <a:p>
            <a:pPr>
              <a:lnSpc>
                <a:spcPct val="100000"/>
              </a:lnSpc>
            </a:pPr>
            <a:endParaRPr lang="en-US" sz="3600" b="0" strike="noStrike" spc="-1" dirty="0">
              <a:solidFill>
                <a:srgbClr val="000000"/>
              </a:solidFill>
              <a:latin typeface="Century Gothic"/>
            </a:endParaRPr>
          </a:p>
        </p:txBody>
      </p:sp>
      <p:sp>
        <p:nvSpPr>
          <p:cNvPr id="170" name="PlaceHolder 2"/>
          <p:cNvSpPr>
            <a:spLocks noGrp="1"/>
          </p:cNvSpPr>
          <p:nvPr>
            <p:ph idx="4294967295"/>
          </p:nvPr>
        </p:nvSpPr>
        <p:spPr>
          <a:xfrm>
            <a:off x="2679480" y="1605960"/>
            <a:ext cx="8946720" cy="4678920"/>
          </a:xfrm>
          <a:prstGeom prst="rect">
            <a:avLst/>
          </a:prstGeom>
          <a:noFill/>
          <a:ln w="0">
            <a:noFill/>
          </a:ln>
        </p:spPr>
        <p:txBody>
          <a:bodyPr anchor="t">
            <a:no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can artifacts operate under their own control?</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Ktesibios of Alexandria (c. 250 B.C.) built the first self-controlling machine: a water clock with a regulator that maintained a constant flow rate. This invention changed the definition of what an artifact could do.</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Other examples of self-regulating feedback control systems include the steam </a:t>
            </a:r>
            <a:r>
              <a:rPr lang="en-US" sz="1800" b="1" strike="noStrike" spc="-1">
                <a:solidFill>
                  <a:srgbClr val="404040"/>
                </a:solidFill>
                <a:latin typeface="Century Gothic"/>
                <a:ea typeface="Century Gothic"/>
              </a:rPr>
              <a:t>engine governor, created by James Watt </a:t>
            </a:r>
            <a:r>
              <a:rPr lang="en-US" sz="1800" b="0" strike="noStrike" spc="-1">
                <a:solidFill>
                  <a:srgbClr val="404040"/>
                </a:solidFill>
                <a:latin typeface="Century Gothic"/>
                <a:ea typeface="Century Gothic"/>
              </a:rPr>
              <a:t>(1736–1819), and the </a:t>
            </a:r>
            <a:r>
              <a:rPr lang="en-US" sz="1800" b="1" strike="noStrike" spc="-1">
                <a:solidFill>
                  <a:srgbClr val="404040"/>
                </a:solidFill>
                <a:latin typeface="Century Gothic"/>
                <a:ea typeface="Century Gothic"/>
              </a:rPr>
              <a:t>thermostat,</a:t>
            </a:r>
            <a:r>
              <a:rPr lang="en-US" sz="1800" b="0" strike="noStrike" spc="-1">
                <a:solidFill>
                  <a:srgbClr val="404040"/>
                </a:solidFill>
                <a:latin typeface="Century Gothic"/>
                <a:ea typeface="Century Gothic"/>
              </a:rPr>
              <a:t> invented by Cornelis Drebbel (1572–1633), who also invented the submarine.</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tabLst>
                <a:tab pos="0" algn="l"/>
              </a:tabLst>
            </a:pPr>
            <a:r>
              <a:rPr lang="en-US" sz="1800" b="1" strike="noStrike" spc="-1">
                <a:solidFill>
                  <a:srgbClr val="404040"/>
                </a:solidFill>
                <a:latin typeface="Century Gothic"/>
                <a:ea typeface="Century Gothic"/>
              </a:rPr>
              <a:t>Linguistics </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tabLst>
                <a:tab pos="0" algn="l"/>
              </a:tabLst>
            </a:pPr>
            <a:r>
              <a:rPr lang="en-US" sz="1800" b="0" strike="noStrike" spc="-1">
                <a:solidFill>
                  <a:srgbClr val="0070C0"/>
                </a:solidFill>
                <a:latin typeface="Century Gothic"/>
                <a:ea typeface="Century Gothic"/>
              </a:rPr>
              <a:t>How does language relate to thought?</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tabLst>
                <a:tab pos="0" algn="l"/>
              </a:tabLst>
            </a:pPr>
            <a:r>
              <a:rPr lang="en-US" sz="1800" b="0" strike="noStrike" spc="-1">
                <a:solidFill>
                  <a:srgbClr val="404040"/>
                </a:solidFill>
                <a:latin typeface="Century Gothic"/>
                <a:ea typeface="Century Gothic"/>
              </a:rPr>
              <a:t>Understanding language requires an understanding of the subject matter and context, not just an understanding of the structure of sentences.</a:t>
            </a:r>
            <a:endParaRPr lang="en-US" sz="1800" b="0" strike="noStrike" spc="-1">
              <a:solidFill>
                <a:srgbClr val="404040"/>
              </a:solidFill>
              <a:latin typeface="Century Gothic"/>
            </a:endParaRPr>
          </a:p>
          <a:p>
            <a:pPr>
              <a:lnSpc>
                <a:spcPct val="100000"/>
              </a:lnSpc>
              <a:tabLst>
                <a:tab pos="0" algn="l"/>
              </a:tabLst>
            </a:pPr>
            <a:endParaRPr lang="en-US" sz="1800" b="0" strike="noStrike" spc="-1">
              <a:solidFill>
                <a:srgbClr val="404040"/>
              </a:solidFill>
              <a:latin typeface="Century Gothic"/>
            </a:endParaRPr>
          </a:p>
          <a:p>
            <a:pPr>
              <a:lnSpc>
                <a:spcPct val="100000"/>
              </a:lnSpc>
              <a:tabLst>
                <a:tab pos="0" algn="l"/>
              </a:tabLst>
            </a:pPr>
            <a:endParaRPr lang="en-US" sz="1800" b="0" strike="noStrike" spc="-1">
              <a:solidFill>
                <a:srgbClr val="404040"/>
              </a:solidFill>
              <a:latin typeface="Century Gothic"/>
            </a:endParaRPr>
          </a:p>
          <a:p>
            <a:pPr>
              <a:lnSpc>
                <a:spcPct val="100000"/>
              </a:lnSpc>
              <a:tabLst>
                <a:tab pos="0" algn="l"/>
              </a:tabLst>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p:txBody>
      </p:sp>
    </p:spTree>
    <p:extLst>
      <p:ext uri="{BB962C8B-B14F-4D97-AF65-F5344CB8AC3E}">
        <p14:creationId xmlns:p14="http://schemas.microsoft.com/office/powerpoint/2010/main" val="3345553552"/>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7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7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7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70">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70">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7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Intelligence</a:t>
            </a:r>
            <a:br>
              <a:rPr lang="en-US" b="1" dirty="0"/>
            </a:br>
            <a:endParaRPr lang="en-US" dirty="0"/>
          </a:p>
        </p:txBody>
      </p:sp>
      <p:sp>
        <p:nvSpPr>
          <p:cNvPr id="3" name="Content Placeholder 2"/>
          <p:cNvSpPr>
            <a:spLocks noGrp="1"/>
          </p:cNvSpPr>
          <p:nvPr>
            <p:ph idx="1"/>
          </p:nvPr>
        </p:nvSpPr>
        <p:spPr>
          <a:xfrm>
            <a:off x="2592925" y="1662545"/>
            <a:ext cx="9114166" cy="4765963"/>
          </a:xfrm>
        </p:spPr>
        <p:txBody>
          <a:bodyPr>
            <a:normAutofit/>
          </a:bodyPr>
          <a:lstStyle/>
          <a:p>
            <a:pPr marL="0" indent="0">
              <a:buNone/>
            </a:pPr>
            <a:endParaRPr lang="en-US" sz="4400" b="1" dirty="0"/>
          </a:p>
          <a:p>
            <a:pPr marL="0" indent="0">
              <a:buNone/>
            </a:pPr>
            <a:endParaRPr lang="en-US" sz="4400" b="1" dirty="0"/>
          </a:p>
          <a:p>
            <a:pPr marL="0" indent="0">
              <a:buNone/>
            </a:pPr>
            <a:r>
              <a:rPr lang="en-US" sz="4400" b="1" dirty="0"/>
              <a:t>					</a:t>
            </a:r>
          </a:p>
        </p:txBody>
      </p:sp>
      <p:pic>
        <p:nvPicPr>
          <p:cNvPr id="4" name="Picture 8"/>
          <p:cNvPicPr/>
          <p:nvPr/>
        </p:nvPicPr>
        <p:blipFill>
          <a:blip r:embed="rId2"/>
          <a:stretch/>
        </p:blipFill>
        <p:spPr>
          <a:xfrm>
            <a:off x="2685287" y="1662545"/>
            <a:ext cx="7442385" cy="4613564"/>
          </a:xfrm>
          <a:prstGeom prst="rect">
            <a:avLst/>
          </a:prstGeom>
          <a:ln w="0">
            <a:noFill/>
          </a:ln>
        </p:spPr>
      </p:pic>
    </p:spTree>
    <p:extLst>
      <p:ext uri="{BB962C8B-B14F-4D97-AF65-F5344CB8AC3E}">
        <p14:creationId xmlns:p14="http://schemas.microsoft.com/office/powerpoint/2010/main" val="1911180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PlaceHolder 1"/>
          <p:cNvSpPr>
            <a:spLocks noGrp="1"/>
          </p:cNvSpPr>
          <p:nvPr>
            <p:ph type="title" idx="4294967295"/>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We call ourselves Homo sapiens</a:t>
            </a:r>
            <a:endParaRPr lang="en-US" sz="3600" b="0" strike="noStrike" spc="-1">
              <a:solidFill>
                <a:srgbClr val="000000"/>
              </a:solidFill>
              <a:latin typeface="Century Gothic"/>
            </a:endParaRPr>
          </a:p>
        </p:txBody>
      </p:sp>
      <p:sp>
        <p:nvSpPr>
          <p:cNvPr id="146" name="PlaceHolder 2"/>
          <p:cNvSpPr>
            <a:spLocks noGrp="1"/>
          </p:cNvSpPr>
          <p:nvPr>
            <p:ph idx="4294967295"/>
          </p:nvPr>
        </p:nvSpPr>
        <p:spPr>
          <a:xfrm>
            <a:off x="2729160" y="1596960"/>
            <a:ext cx="8964720" cy="479160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rPr>
              <a:t>Wise Man: Thinking</a:t>
            </a: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1" strike="noStrike" spc="-1">
                <a:solidFill>
                  <a:srgbClr val="404040"/>
                </a:solidFill>
                <a:latin typeface="Century Gothic"/>
                <a:ea typeface="Century Gothic"/>
              </a:rPr>
              <a:t>Intelligence: </a:t>
            </a:r>
            <a:r>
              <a:rPr lang="en-US" sz="1800" b="0" strike="noStrike" spc="-1">
                <a:solidFill>
                  <a:srgbClr val="404040"/>
                </a:solidFill>
                <a:latin typeface="Century Gothic"/>
                <a:ea typeface="Century Gothic"/>
              </a:rPr>
              <a:t>Perceive, understand, predict, and manipulate a world</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p:txBody>
      </p:sp>
      <p:pic>
        <p:nvPicPr>
          <p:cNvPr id="147" name="Picture 2" descr="Artificial Intelligence - Intelligent Systems - Tutorialspoint"/>
          <p:cNvPicPr/>
          <p:nvPr/>
        </p:nvPicPr>
        <p:blipFill>
          <a:blip r:embed="rId2"/>
          <a:stretch/>
        </p:blipFill>
        <p:spPr>
          <a:xfrm>
            <a:off x="3188160" y="3182400"/>
            <a:ext cx="7403400" cy="2615760"/>
          </a:xfrm>
          <a:prstGeom prst="rect">
            <a:avLst/>
          </a:prstGeom>
          <a:ln w="0">
            <a:noFill/>
          </a:ln>
        </p:spPr>
      </p:pic>
    </p:spTree>
    <p:extLst>
      <p:ext uri="{BB962C8B-B14F-4D97-AF65-F5344CB8AC3E}">
        <p14:creationId xmlns:p14="http://schemas.microsoft.com/office/powerpoint/2010/main" val="3269421012"/>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4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4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PlaceHolder 1"/>
          <p:cNvSpPr>
            <a:spLocks noGrp="1"/>
          </p:cNvSpPr>
          <p:nvPr>
            <p:ph type="title" idx="4294967295"/>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AI definitions</a:t>
            </a:r>
            <a:endParaRPr lang="en-US" sz="3600" b="0" strike="noStrike" spc="-1">
              <a:solidFill>
                <a:srgbClr val="000000"/>
              </a:solidFill>
              <a:latin typeface="Century Gothic"/>
            </a:endParaRPr>
          </a:p>
        </p:txBody>
      </p:sp>
      <p:sp>
        <p:nvSpPr>
          <p:cNvPr id="149" name="PlaceHolder 2"/>
          <p:cNvSpPr>
            <a:spLocks noGrp="1"/>
          </p:cNvSpPr>
          <p:nvPr>
            <p:ph idx="4294967295"/>
          </p:nvPr>
        </p:nvSpPr>
        <p:spPr>
          <a:xfrm>
            <a:off x="2589120" y="2133720"/>
            <a:ext cx="8915040" cy="3777120"/>
          </a:xfrm>
          <a:prstGeom prst="rect">
            <a:avLst/>
          </a:prstGeom>
          <a:noFill/>
          <a:ln w="0">
            <a:noFill/>
          </a:ln>
        </p:spPr>
        <p:txBody>
          <a:bodyPr anchor="t">
            <a:noAutofit/>
          </a:bodyPr>
          <a:lstStyle/>
          <a:p>
            <a:endParaRPr lang="en-US" sz="1800" b="0" strike="noStrike" spc="-1">
              <a:solidFill>
                <a:srgbClr val="404040"/>
              </a:solidFill>
              <a:latin typeface="Century Gothic"/>
            </a:endParaRPr>
          </a:p>
        </p:txBody>
      </p:sp>
      <p:pic>
        <p:nvPicPr>
          <p:cNvPr id="150" name="Picture 4" descr="Table&#10;&#10;Description automatically generated"/>
          <p:cNvPicPr/>
          <p:nvPr/>
        </p:nvPicPr>
        <p:blipFill>
          <a:blip r:embed="rId2"/>
          <a:stretch/>
        </p:blipFill>
        <p:spPr>
          <a:xfrm>
            <a:off x="2894760" y="1600920"/>
            <a:ext cx="7948440" cy="4843080"/>
          </a:xfrm>
          <a:prstGeom prst="rect">
            <a:avLst/>
          </a:prstGeom>
          <a:ln w="0">
            <a:noFill/>
          </a:ln>
        </p:spPr>
      </p:pic>
    </p:spTree>
    <p:extLst>
      <p:ext uri="{BB962C8B-B14F-4D97-AF65-F5344CB8AC3E}">
        <p14:creationId xmlns:p14="http://schemas.microsoft.com/office/powerpoint/2010/main" val="481629515"/>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PlaceHolder 1"/>
          <p:cNvSpPr>
            <a:spLocks noGrp="1"/>
          </p:cNvSpPr>
          <p:nvPr>
            <p:ph type="title" idx="4294967295"/>
          </p:nvPr>
        </p:nvSpPr>
        <p:spPr>
          <a:xfrm>
            <a:off x="2593080" y="776520"/>
            <a:ext cx="8911440" cy="1280520"/>
          </a:xfrm>
          <a:prstGeom prst="rect">
            <a:avLst/>
          </a:prstGeom>
          <a:noFill/>
          <a:ln w="0">
            <a:noFill/>
          </a:ln>
        </p:spPr>
        <p:txBody>
          <a:bodyPr anchor="t">
            <a:normAutofit/>
          </a:bodyPr>
          <a:lstStyle/>
          <a:p>
            <a:pPr>
              <a:lnSpc>
                <a:spcPct val="100000"/>
              </a:lnSpc>
            </a:pPr>
            <a:r>
              <a:rPr lang="en-US" sz="3200" b="1" strike="noStrike" spc="-1">
                <a:solidFill>
                  <a:srgbClr val="262626"/>
                </a:solidFill>
                <a:latin typeface="Century Gothic"/>
                <a:ea typeface="Century Gothic"/>
              </a:rPr>
              <a:t>Acting humanly: The Turing Test approach</a:t>
            </a:r>
            <a:endParaRPr lang="en-US" sz="3200" b="0" strike="noStrike" spc="-1">
              <a:solidFill>
                <a:srgbClr val="000000"/>
              </a:solidFill>
              <a:latin typeface="Century Gothic"/>
            </a:endParaRPr>
          </a:p>
        </p:txBody>
      </p:sp>
      <p:sp>
        <p:nvSpPr>
          <p:cNvPr id="152" name="PlaceHolder 2"/>
          <p:cNvSpPr>
            <a:spLocks noGrp="1"/>
          </p:cNvSpPr>
          <p:nvPr>
            <p:ph idx="4294967295"/>
          </p:nvPr>
        </p:nvSpPr>
        <p:spPr>
          <a:xfrm>
            <a:off x="2729160" y="1547280"/>
            <a:ext cx="9181080" cy="5066640"/>
          </a:xfrm>
          <a:prstGeom prst="rect">
            <a:avLst/>
          </a:prstGeom>
          <a:noFill/>
          <a:ln w="0">
            <a:noFill/>
          </a:ln>
        </p:spPr>
        <p:txBody>
          <a:bodyPr anchor="t">
            <a:no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Turing test, originally called the</a:t>
            </a:r>
            <a:r>
              <a:rPr lang="en-US" sz="1800" b="1" strike="noStrike" spc="-1">
                <a:solidFill>
                  <a:srgbClr val="404040"/>
                </a:solidFill>
                <a:latin typeface="Century Gothic"/>
                <a:ea typeface="Century Gothic"/>
              </a:rPr>
              <a:t> imitation game</a:t>
            </a:r>
            <a:r>
              <a:rPr lang="en-US" sz="1800" b="0" strike="noStrike" spc="-1">
                <a:solidFill>
                  <a:srgbClr val="404040"/>
                </a:solidFill>
                <a:latin typeface="Century Gothic"/>
                <a:ea typeface="Century Gothic"/>
              </a:rPr>
              <a:t> by Alan Turing in 1950, is a test of a machine's ability to exhibit intelligent behaviour equivalent to, or indistinguishable from, that of a human.</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Turing proposed that a computer can be said to possess artificial intelligence if it can mimic human responses under specific conditions.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To </a:t>
            </a:r>
            <a:r>
              <a:rPr lang="en-US" sz="1800" b="1" strike="noStrike" spc="-1">
                <a:solidFill>
                  <a:srgbClr val="404040"/>
                </a:solidFill>
                <a:latin typeface="Century Gothic"/>
                <a:ea typeface="Century Gothic"/>
              </a:rPr>
              <a:t>Acting Humanly</a:t>
            </a:r>
            <a:r>
              <a:rPr lang="en-US" sz="1800" b="0" strike="noStrike" spc="-1">
                <a:solidFill>
                  <a:srgbClr val="404040"/>
                </a:solidFill>
                <a:latin typeface="Century Gothic"/>
                <a:ea typeface="Century Gothic"/>
              </a:rPr>
              <a:t>, the computer would need to possess the following capabilities:</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Natural language processing</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Knowledge representation</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Automated reasoning</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Machine learning </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To pass the total Turing Test, the computer will need</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COMPUTER VISION • computer vision to perceive objects, and</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ROBOTICS • robotics to manipulate objects and move about.</a:t>
            </a:r>
            <a:endParaRPr lang="en-US" sz="1800" b="0" strike="noStrike" spc="-1">
              <a:solidFill>
                <a:srgbClr val="404040"/>
              </a:solidFill>
              <a:latin typeface="Century Gothic"/>
            </a:endParaRPr>
          </a:p>
        </p:txBody>
      </p:sp>
    </p:spTree>
    <p:extLst>
      <p:ext uri="{BB962C8B-B14F-4D97-AF65-F5344CB8AC3E}">
        <p14:creationId xmlns:p14="http://schemas.microsoft.com/office/powerpoint/2010/main" val="459816985"/>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5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52">
                                            <p:txEl>
                                              <p:pRg st="2" end="2"/>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152">
                                            <p:txEl>
                                              <p:pRg st="3" end="3"/>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152">
                                            <p:txEl>
                                              <p:pRg st="4" end="4"/>
                                            </p:txEl>
                                          </p:spTgt>
                                        </p:tgtEl>
                                        <p:attrNameLst>
                                          <p:attrName>style.visibility</p:attrName>
                                        </p:attrNameLst>
                                      </p:cBhvr>
                                      <p:to>
                                        <p:strVal val="visible"/>
                                      </p:to>
                                    </p:set>
                                  </p:childTnLst>
                                </p:cTn>
                              </p:par>
                              <p:par>
                                <p:cTn id="19" presetID="1" presetClass="entr" fill="hold" nodeType="withEffect">
                                  <p:stCondLst>
                                    <p:cond delay="0"/>
                                  </p:stCondLst>
                                  <p:childTnLst>
                                    <p:set>
                                      <p:cBhvr>
                                        <p:cTn id="20" dur="1" fill="hold">
                                          <p:stCondLst>
                                            <p:cond delay="0"/>
                                          </p:stCondLst>
                                        </p:cTn>
                                        <p:tgtEl>
                                          <p:spTgt spid="152">
                                            <p:txEl>
                                              <p:pRg st="5" end="5"/>
                                            </p:txEl>
                                          </p:spTgt>
                                        </p:tgtEl>
                                        <p:attrNameLst>
                                          <p:attrName>style.visibility</p:attrName>
                                        </p:attrNameLst>
                                      </p:cBhvr>
                                      <p:to>
                                        <p:strVal val="visible"/>
                                      </p:to>
                                    </p:set>
                                  </p:childTnLst>
                                </p:cTn>
                              </p:par>
                              <p:par>
                                <p:cTn id="21" presetID="1" presetClass="entr" fill="hold" nodeType="withEffect">
                                  <p:stCondLst>
                                    <p:cond delay="0"/>
                                  </p:stCondLst>
                                  <p:childTnLst>
                                    <p:set>
                                      <p:cBhvr>
                                        <p:cTn id="22" dur="1" fill="hold">
                                          <p:stCondLst>
                                            <p:cond delay="0"/>
                                          </p:stCondLst>
                                        </p:cTn>
                                        <p:tgtEl>
                                          <p:spTgt spid="15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52">
                                            <p:txEl>
                                              <p:pRg st="7" end="7"/>
                                            </p:txEl>
                                          </p:spTgt>
                                        </p:tgtEl>
                                        <p:attrNameLst>
                                          <p:attrName>style.visibility</p:attrName>
                                        </p:attrNameLst>
                                      </p:cBhvr>
                                      <p:to>
                                        <p:strVal val="visible"/>
                                      </p:to>
                                    </p:set>
                                  </p:childTnLst>
                                </p:cTn>
                              </p:par>
                              <p:par>
                                <p:cTn id="27" presetID="1" presetClass="entr" fill="hold" nodeType="withEffect">
                                  <p:stCondLst>
                                    <p:cond delay="0"/>
                                  </p:stCondLst>
                                  <p:childTnLst>
                                    <p:set>
                                      <p:cBhvr>
                                        <p:cTn id="28" dur="1" fill="hold">
                                          <p:stCondLst>
                                            <p:cond delay="0"/>
                                          </p:stCondLst>
                                        </p:cTn>
                                        <p:tgtEl>
                                          <p:spTgt spid="152">
                                            <p:txEl>
                                              <p:pRg st="8" end="8"/>
                                            </p:txEl>
                                          </p:spTgt>
                                        </p:tgtEl>
                                        <p:attrNameLst>
                                          <p:attrName>style.visibility</p:attrName>
                                        </p:attrNameLst>
                                      </p:cBhvr>
                                      <p:to>
                                        <p:strVal val="visible"/>
                                      </p:to>
                                    </p:set>
                                  </p:childTnLst>
                                </p:cTn>
                              </p:par>
                              <p:par>
                                <p:cTn id="29" presetID="1" presetClass="entr" fill="hold" nodeType="withEffect">
                                  <p:stCondLst>
                                    <p:cond delay="0"/>
                                  </p:stCondLst>
                                  <p:childTnLst>
                                    <p:set>
                                      <p:cBhvr>
                                        <p:cTn id="30" dur="1" fill="hold">
                                          <p:stCondLst>
                                            <p:cond delay="0"/>
                                          </p:stCondLst>
                                        </p:cTn>
                                        <p:tgtEl>
                                          <p:spTgt spid="15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98288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1"/>
          <p:cNvSpPr>
            <a:spLocks noGrp="1"/>
          </p:cNvSpPr>
          <p:nvPr>
            <p:ph type="title" idx="4294967295"/>
          </p:nvPr>
        </p:nvSpPr>
        <p:spPr>
          <a:xfrm>
            <a:off x="2593080" y="624240"/>
            <a:ext cx="8911440" cy="1280520"/>
          </a:xfrm>
          <a:prstGeom prst="rect">
            <a:avLst/>
          </a:prstGeom>
          <a:noFill/>
          <a:ln w="0">
            <a:noFill/>
          </a:ln>
        </p:spPr>
        <p:txBody>
          <a:bodyPr anchor="t">
            <a:normAutofit/>
          </a:bodyPr>
          <a:lstStyle/>
          <a:p>
            <a:pPr>
              <a:lnSpc>
                <a:spcPct val="100000"/>
              </a:lnSpc>
            </a:pPr>
            <a:r>
              <a:rPr lang="en-US" sz="3200" b="1" strike="noStrike" spc="-1">
                <a:solidFill>
                  <a:srgbClr val="262626"/>
                </a:solidFill>
                <a:latin typeface="Century Gothic"/>
                <a:ea typeface="Century Gothic"/>
              </a:rPr>
              <a:t>Thinking humanly: The cognitive modeling approach</a:t>
            </a:r>
            <a:endParaRPr lang="en-US" sz="3200" b="0" strike="noStrike" spc="-1">
              <a:solidFill>
                <a:srgbClr val="000000"/>
              </a:solidFill>
              <a:latin typeface="Century Gothic"/>
            </a:endParaRPr>
          </a:p>
        </p:txBody>
      </p:sp>
      <p:sp>
        <p:nvSpPr>
          <p:cNvPr id="154" name="PlaceHolder 2"/>
          <p:cNvSpPr>
            <a:spLocks noGrp="1"/>
          </p:cNvSpPr>
          <p:nvPr>
            <p:ph idx="4294967295"/>
          </p:nvPr>
        </p:nvSpPr>
        <p:spPr>
          <a:xfrm>
            <a:off x="2593800" y="1840680"/>
            <a:ext cx="9113400" cy="44492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If we are going to say that a given program thinks like a human, we must have some way of determining how humans think. We need to get inside the actual workings of human minds.</a:t>
            </a: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There are three ways to do this: through introspection—</a:t>
            </a:r>
            <a:r>
              <a:rPr lang="en-US" sz="2000" b="1" strike="noStrike" spc="-1">
                <a:solidFill>
                  <a:srgbClr val="404040"/>
                </a:solidFill>
                <a:latin typeface="Century Gothic"/>
                <a:ea typeface="Century Gothic"/>
              </a:rPr>
              <a:t>trying to catch our own thoughts as they go</a:t>
            </a:r>
            <a:r>
              <a:rPr lang="en-US" sz="2000" b="0" strike="noStrike" spc="-1">
                <a:solidFill>
                  <a:srgbClr val="404040"/>
                </a:solidFill>
                <a:latin typeface="Century Gothic"/>
                <a:ea typeface="Century Gothic"/>
              </a:rPr>
              <a:t> by; through psychological experiments—</a:t>
            </a:r>
            <a:r>
              <a:rPr lang="en-US" sz="2000" b="1" strike="noStrike" spc="-1">
                <a:solidFill>
                  <a:srgbClr val="404040"/>
                </a:solidFill>
                <a:latin typeface="Century Gothic"/>
                <a:ea typeface="Century Gothic"/>
              </a:rPr>
              <a:t>observing a person in action</a:t>
            </a:r>
            <a:r>
              <a:rPr lang="en-US" sz="2000" b="0" strike="noStrike" spc="-1">
                <a:solidFill>
                  <a:srgbClr val="404040"/>
                </a:solidFill>
                <a:latin typeface="Century Gothic"/>
                <a:ea typeface="Century Gothic"/>
              </a:rPr>
              <a:t>; and through brain imaging—</a:t>
            </a:r>
            <a:r>
              <a:rPr lang="en-US" sz="2000" b="1" strike="noStrike" spc="-1">
                <a:solidFill>
                  <a:srgbClr val="404040"/>
                </a:solidFill>
                <a:latin typeface="Century Gothic"/>
                <a:ea typeface="Century Gothic"/>
              </a:rPr>
              <a:t>observing the brain in action</a:t>
            </a:r>
            <a:r>
              <a:rPr lang="en-US" sz="2000" b="0" strike="noStrike" spc="-1">
                <a:solidFill>
                  <a:srgbClr val="404040"/>
                </a:solidFill>
                <a:latin typeface="Century Gothic"/>
                <a:ea typeface="Century Gothic"/>
              </a:rPr>
              <a:t>.</a:t>
            </a: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Once we have a sufficiently precise theory of the mind, it becomes possible to express the theory as a computer program. </a:t>
            </a: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If the program’s input–output behavior matches corresponding human behavior, that is evidence that some of the program’s mechanisms could also be operating in humans.</a:t>
            </a:r>
            <a:endParaRPr lang="en-US" sz="2000" b="0" strike="noStrike" spc="-1">
              <a:solidFill>
                <a:srgbClr val="404040"/>
              </a:solidFill>
              <a:latin typeface="Century Gothic"/>
            </a:endParaRPr>
          </a:p>
        </p:txBody>
      </p:sp>
    </p:spTree>
    <p:extLst>
      <p:ext uri="{BB962C8B-B14F-4D97-AF65-F5344CB8AC3E}">
        <p14:creationId xmlns:p14="http://schemas.microsoft.com/office/powerpoint/2010/main" val="2256391503"/>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5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5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5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PlaceHolder 1"/>
          <p:cNvSpPr>
            <a:spLocks noGrp="1"/>
          </p:cNvSpPr>
          <p:nvPr>
            <p:ph type="title" idx="4294967295"/>
          </p:nvPr>
        </p:nvSpPr>
        <p:spPr>
          <a:xfrm>
            <a:off x="2593080" y="624240"/>
            <a:ext cx="8911440" cy="1280520"/>
          </a:xfrm>
          <a:prstGeom prst="rect">
            <a:avLst/>
          </a:prstGeom>
          <a:noFill/>
          <a:ln w="0">
            <a:noFill/>
          </a:ln>
        </p:spPr>
        <p:txBody>
          <a:bodyPr anchor="t">
            <a:normAutofit/>
          </a:bodyPr>
          <a:lstStyle/>
          <a:p>
            <a:pPr>
              <a:lnSpc>
                <a:spcPct val="100000"/>
              </a:lnSpc>
            </a:pPr>
            <a:r>
              <a:rPr lang="en-US" sz="3200" b="1" strike="noStrike" spc="-1">
                <a:solidFill>
                  <a:srgbClr val="262626"/>
                </a:solidFill>
                <a:latin typeface="Century Gothic"/>
                <a:ea typeface="Century Gothic"/>
              </a:rPr>
              <a:t>Thinking rationally: The “laws of thought” approach</a:t>
            </a:r>
            <a:endParaRPr lang="en-US" sz="3200" b="0" strike="noStrike" spc="-1">
              <a:solidFill>
                <a:srgbClr val="000000"/>
              </a:solidFill>
              <a:latin typeface="Century Gothic"/>
            </a:endParaRPr>
          </a:p>
        </p:txBody>
      </p:sp>
      <p:sp>
        <p:nvSpPr>
          <p:cNvPr id="156" name="PlaceHolder 2"/>
          <p:cNvSpPr>
            <a:spLocks noGrp="1"/>
          </p:cNvSpPr>
          <p:nvPr>
            <p:ph idx="4294967295"/>
          </p:nvPr>
        </p:nvSpPr>
        <p:spPr>
          <a:xfrm>
            <a:off x="2620800" y="1831680"/>
            <a:ext cx="9059400" cy="45302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The Greek philosopher Aristotle was one of the first to attempt to codify “right thinking,” that is, irrefutable reasoning processes.</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Patterns for argument structures that always yielded correct conclusions.</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For example, “Socrates is a man; all men are mortal; therefore, Socrates is mortal.” </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These laws of thought were supposed to govern the operation of the mind; their study initiated the field called </a:t>
            </a:r>
            <a:r>
              <a:rPr lang="en-US" sz="2000" b="1" strike="noStrike" spc="-1">
                <a:solidFill>
                  <a:srgbClr val="404040"/>
                </a:solidFill>
                <a:latin typeface="Century Gothic"/>
                <a:ea typeface="Century Gothic"/>
              </a:rPr>
              <a:t>logic</a:t>
            </a:r>
            <a:r>
              <a:rPr lang="en-US" sz="2000" b="0" strike="noStrike" spc="-1">
                <a:solidFill>
                  <a:srgbClr val="404040"/>
                </a:solidFill>
                <a:latin typeface="Century Gothic"/>
                <a:ea typeface="Century Gothic"/>
              </a:rPr>
              <a:t>.</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p:txBody>
      </p:sp>
    </p:spTree>
    <p:extLst>
      <p:ext uri="{BB962C8B-B14F-4D97-AF65-F5344CB8AC3E}">
        <p14:creationId xmlns:p14="http://schemas.microsoft.com/office/powerpoint/2010/main" val="2400176022"/>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5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5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5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title" idx="4294967295"/>
          </p:nvPr>
        </p:nvSpPr>
        <p:spPr>
          <a:xfrm>
            <a:off x="2593080" y="624240"/>
            <a:ext cx="8911440" cy="1280520"/>
          </a:xfrm>
          <a:prstGeom prst="rect">
            <a:avLst/>
          </a:prstGeom>
          <a:noFill/>
          <a:ln w="0">
            <a:noFill/>
          </a:ln>
        </p:spPr>
        <p:txBody>
          <a:bodyPr anchor="t">
            <a:normAutofit/>
          </a:bodyPr>
          <a:lstStyle/>
          <a:p>
            <a:pPr>
              <a:lnSpc>
                <a:spcPct val="100000"/>
              </a:lnSpc>
            </a:pPr>
            <a:r>
              <a:rPr lang="en-US" sz="3200" b="1" strike="noStrike" spc="-1">
                <a:solidFill>
                  <a:srgbClr val="262626"/>
                </a:solidFill>
                <a:latin typeface="Century Gothic"/>
                <a:ea typeface="Century Gothic"/>
              </a:rPr>
              <a:t>Acting rationally: The rational agent approach</a:t>
            </a:r>
            <a:endParaRPr lang="en-US" sz="3200" b="0" strike="noStrike" spc="-1">
              <a:solidFill>
                <a:srgbClr val="000000"/>
              </a:solidFill>
              <a:latin typeface="Century Gothic"/>
            </a:endParaRPr>
          </a:p>
        </p:txBody>
      </p:sp>
      <p:sp>
        <p:nvSpPr>
          <p:cNvPr id="158" name="PlaceHolder 2"/>
          <p:cNvSpPr>
            <a:spLocks noGrp="1"/>
          </p:cNvSpPr>
          <p:nvPr>
            <p:ph idx="4294967295"/>
          </p:nvPr>
        </p:nvSpPr>
        <p:spPr>
          <a:xfrm>
            <a:off x="2593800" y="1872000"/>
            <a:ext cx="9068400" cy="4539240"/>
          </a:xfrm>
          <a:prstGeom prst="rect">
            <a:avLst/>
          </a:prstGeom>
          <a:noFill/>
          <a:ln w="0">
            <a:noFill/>
          </a:ln>
        </p:spPr>
        <p:txBody>
          <a:bodyPr anchor="t">
            <a:normAutofit fontScale="99000"/>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An agent is just something that acts.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Of course, all computer programs do something, but computer agents are expected to do more: </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operate autonomously</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perceive their environment</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persist over a prolonged time period</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adapt to change</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create and pursue goals. </a:t>
            </a:r>
            <a:endParaRPr lang="en-US" sz="1800" b="0" strike="noStrike" spc="-1">
              <a:solidFill>
                <a:srgbClr val="404040"/>
              </a:solidFill>
              <a:latin typeface="Century Gothic"/>
            </a:endParaRPr>
          </a:p>
          <a:p>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1" strike="noStrike" spc="-1">
                <a:solidFill>
                  <a:srgbClr val="FF0000"/>
                </a:solidFill>
                <a:latin typeface="Century Gothic"/>
                <a:ea typeface="Century Gothic"/>
              </a:rPr>
              <a:t>A rational agent is one that acts so as to achieve the best outcome or, when there is uncertainty, the best expected outcome.</a:t>
            </a:r>
            <a:endParaRPr lang="en-US" sz="1800" b="0" strike="noStrike" spc="-1">
              <a:solidFill>
                <a:srgbClr val="404040"/>
              </a:solidFill>
              <a:latin typeface="Century Gothic"/>
            </a:endParaRPr>
          </a:p>
        </p:txBody>
      </p:sp>
    </p:spTree>
    <p:extLst>
      <p:ext uri="{BB962C8B-B14F-4D97-AF65-F5344CB8AC3E}">
        <p14:creationId xmlns:p14="http://schemas.microsoft.com/office/powerpoint/2010/main" val="21419849"/>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58">
                                            <p:txEl>
                                              <p:pRg st="2" end="2"/>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158">
                                            <p:txEl>
                                              <p:pRg st="3" end="3"/>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158">
                                            <p:txEl>
                                              <p:pRg st="4" end="4"/>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158">
                                            <p:txEl>
                                              <p:pRg st="5" end="5"/>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158">
                                            <p:txEl>
                                              <p:pRg st="6" end="6"/>
                                            </p:txEl>
                                          </p:spTgt>
                                        </p:tgtEl>
                                        <p:attrNameLst>
                                          <p:attrName>style.visibility</p:attrName>
                                        </p:attrNameLst>
                                      </p:cBhvr>
                                      <p:to>
                                        <p:strVal val="visible"/>
                                      </p:to>
                                    </p:set>
                                  </p:childTnLst>
                                </p:cTn>
                              </p:par>
                              <p:par>
                                <p:cTn id="19" presetID="1" presetClass="entr" fill="hold" nodeType="withEffect">
                                  <p:stCondLst>
                                    <p:cond delay="0"/>
                                  </p:stCondLst>
                                  <p:childTnLst>
                                    <p:set>
                                      <p:cBhvr>
                                        <p:cTn id="20" dur="1" fill="hold">
                                          <p:stCondLst>
                                            <p:cond delay="0"/>
                                          </p:stCondLst>
                                        </p:cTn>
                                        <p:tgtEl>
                                          <p:spTgt spid="158">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fill="hold" nodeType="clickEffect">
                                  <p:stCondLst>
                                    <p:cond delay="0"/>
                                  </p:stCondLst>
                                  <p:childTnLst>
                                    <p:set>
                                      <p:cBhvr>
                                        <p:cTn id="24" dur="1" fill="hold">
                                          <p:stCondLst>
                                            <p:cond delay="0"/>
                                          </p:stCondLst>
                                        </p:cTn>
                                        <p:tgtEl>
                                          <p:spTgt spid="15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47056</TotalTime>
  <Words>1126</Words>
  <Application>Microsoft Office PowerPoint</Application>
  <PresentationFormat>Widescreen</PresentationFormat>
  <Paragraphs>113</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Wingdings 3</vt:lpstr>
      <vt:lpstr>Wisp</vt:lpstr>
      <vt:lpstr>Cognitive Computing</vt:lpstr>
      <vt:lpstr>Intelligence </vt:lpstr>
      <vt:lpstr>We call ourselves Homo sapiens</vt:lpstr>
      <vt:lpstr>AI definitions</vt:lpstr>
      <vt:lpstr>Acting humanly: The Turing Test approach</vt:lpstr>
      <vt:lpstr>PowerPoint Presentation</vt:lpstr>
      <vt:lpstr>Thinking humanly: The cognitive modeling approach</vt:lpstr>
      <vt:lpstr>Thinking rationally: The “laws of thought” approach</vt:lpstr>
      <vt:lpstr>Acting rationally: The rational agent approach</vt:lpstr>
      <vt:lpstr>Intelligence by different branches</vt:lpstr>
      <vt:lpstr>Philosophy </vt:lpstr>
      <vt:lpstr>Mathematics  </vt:lpstr>
      <vt:lpstr>Neuroscience  </vt:lpstr>
      <vt:lpstr>Computer engineering   </vt:lpstr>
      <vt:lpstr>Control theory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Training-free 3D Object Recognition</dc:title>
  <dc:creator>Piyush Joshi (Metallurgy and Materials)</dc:creator>
  <cp:lastModifiedBy>piyushjoshi3839data@gmail.com</cp:lastModifiedBy>
  <cp:revision>843</cp:revision>
  <dcterms:created xsi:type="dcterms:W3CDTF">2020-12-15T21:20:28Z</dcterms:created>
  <dcterms:modified xsi:type="dcterms:W3CDTF">2023-01-05T09:29:55Z</dcterms:modified>
</cp:coreProperties>
</file>

<file path=docProps/thumbnail.jpeg>
</file>